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63" r:id="rId4"/>
    <p:sldId id="264" r:id="rId5"/>
    <p:sldId id="265" r:id="rId6"/>
    <p:sldId id="271" r:id="rId7"/>
    <p:sldId id="272" r:id="rId8"/>
    <p:sldId id="273" r:id="rId9"/>
    <p:sldId id="274" r:id="rId10"/>
    <p:sldId id="275" r:id="rId11"/>
  </p:sldIdLst>
  <p:sldSz cx="9144000" cy="6858000" type="screen4x3"/>
  <p:notesSz cx="7102475"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14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2319321E-1060-4D31-BB30-353721A27B65}" type="datetimeFigureOut">
              <a:rPr lang="fr-FR" smtClean="0"/>
              <a:t>25/02/2016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CDEEA6-1814-48AE-A57D-DCC6F207A461}"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319321E-1060-4D31-BB30-353721A27B65}" type="datetimeFigureOut">
              <a:rPr lang="fr-FR" smtClean="0"/>
              <a:t>25/02/2016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CDEEA6-1814-48AE-A57D-DCC6F207A461}"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319321E-1060-4D31-BB30-353721A27B65}" type="datetimeFigureOut">
              <a:rPr lang="fr-FR" smtClean="0"/>
              <a:t>25/02/2016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CDEEA6-1814-48AE-A57D-DCC6F207A461}"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E715B8CD-D1DD-477F-9C04-23C6729E3591}" type="slidenum">
              <a:rPr lang="da-DK"/>
              <a:pPr>
                <a:defRPr/>
              </a:pPr>
              <a:t>‹N°›</a:t>
            </a:fld>
            <a:endParaRPr lang="da-DK"/>
          </a:p>
        </p:txBody>
      </p:sp>
    </p:spTree>
    <p:extLst>
      <p:ext uri="{BB962C8B-B14F-4D97-AF65-F5344CB8AC3E}">
        <p14:creationId xmlns:p14="http://schemas.microsoft.com/office/powerpoint/2010/main" val="4644582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4C8017AB-1DB8-439D-8F1F-21F45CFF88EA}" type="slidenum">
              <a:rPr lang="da-DK"/>
              <a:pPr>
                <a:defRPr/>
              </a:pPr>
              <a:t>‹N°›</a:t>
            </a:fld>
            <a:endParaRPr lang="da-DK"/>
          </a:p>
        </p:txBody>
      </p:sp>
    </p:spTree>
    <p:extLst>
      <p:ext uri="{BB962C8B-B14F-4D97-AF65-F5344CB8AC3E}">
        <p14:creationId xmlns:p14="http://schemas.microsoft.com/office/powerpoint/2010/main" val="22464761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8125CA1B-1880-49B7-A568-98D0ABA3DA36}" type="slidenum">
              <a:rPr lang="da-DK"/>
              <a:pPr>
                <a:defRPr/>
              </a:pPr>
              <a:t>‹N°›</a:t>
            </a:fld>
            <a:endParaRPr lang="da-DK"/>
          </a:p>
        </p:txBody>
      </p:sp>
    </p:spTree>
    <p:extLst>
      <p:ext uri="{BB962C8B-B14F-4D97-AF65-F5344CB8AC3E}">
        <p14:creationId xmlns:p14="http://schemas.microsoft.com/office/powerpoint/2010/main" val="23228732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E307959E-867E-4C31-A468-752912FE2A63}" type="slidenum">
              <a:rPr lang="da-DK"/>
              <a:pPr>
                <a:defRPr/>
              </a:pPr>
              <a:t>‹N°›</a:t>
            </a:fld>
            <a:endParaRPr lang="da-DK"/>
          </a:p>
        </p:txBody>
      </p:sp>
    </p:spTree>
    <p:extLst>
      <p:ext uri="{BB962C8B-B14F-4D97-AF65-F5344CB8AC3E}">
        <p14:creationId xmlns:p14="http://schemas.microsoft.com/office/powerpoint/2010/main" val="16132543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8F00C2FE-5AC9-4142-A520-8C2920C837FA}" type="slidenum">
              <a:rPr lang="da-DK"/>
              <a:pPr>
                <a:defRPr/>
              </a:pPr>
              <a:t>‹N°›</a:t>
            </a:fld>
            <a:endParaRPr lang="da-DK"/>
          </a:p>
        </p:txBody>
      </p:sp>
    </p:spTree>
    <p:extLst>
      <p:ext uri="{BB962C8B-B14F-4D97-AF65-F5344CB8AC3E}">
        <p14:creationId xmlns:p14="http://schemas.microsoft.com/office/powerpoint/2010/main" val="36522709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FA5AA5F1-CAAF-462A-BF67-6DCE4E700959}" type="slidenum">
              <a:rPr lang="da-DK"/>
              <a:pPr>
                <a:defRPr/>
              </a:pPr>
              <a:t>‹N°›</a:t>
            </a:fld>
            <a:endParaRPr lang="da-DK"/>
          </a:p>
        </p:txBody>
      </p:sp>
    </p:spTree>
    <p:extLst>
      <p:ext uri="{BB962C8B-B14F-4D97-AF65-F5344CB8AC3E}">
        <p14:creationId xmlns:p14="http://schemas.microsoft.com/office/powerpoint/2010/main" val="681058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2E16916C-A1D1-4626-A63E-16BAB36B17AC}" type="slidenum">
              <a:rPr lang="da-DK"/>
              <a:pPr>
                <a:defRPr/>
              </a:pPr>
              <a:t>‹N°›</a:t>
            </a:fld>
            <a:endParaRPr lang="da-DK"/>
          </a:p>
        </p:txBody>
      </p:sp>
    </p:spTree>
    <p:extLst>
      <p:ext uri="{BB962C8B-B14F-4D97-AF65-F5344CB8AC3E}">
        <p14:creationId xmlns:p14="http://schemas.microsoft.com/office/powerpoint/2010/main" val="240616774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B180B07F-DA89-4746-8587-C5EBAA4B090B}" type="slidenum">
              <a:rPr lang="da-DK"/>
              <a:pPr>
                <a:defRPr/>
              </a:pPr>
              <a:t>‹N°›</a:t>
            </a:fld>
            <a:endParaRPr lang="da-DK"/>
          </a:p>
        </p:txBody>
      </p:sp>
    </p:spTree>
    <p:extLst>
      <p:ext uri="{BB962C8B-B14F-4D97-AF65-F5344CB8AC3E}">
        <p14:creationId xmlns:p14="http://schemas.microsoft.com/office/powerpoint/2010/main" val="33868355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319321E-1060-4D31-BB30-353721A27B65}" type="datetimeFigureOut">
              <a:rPr lang="fr-FR" smtClean="0"/>
              <a:t>25/02/2016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CDEEA6-1814-48AE-A57D-DCC6F207A461}" type="slidenum">
              <a:rPr lang="fr-FR" smtClean="0"/>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3566D1B9-DA7F-4903-8788-AA95E0263F61}" type="slidenum">
              <a:rPr lang="da-DK"/>
              <a:pPr>
                <a:defRPr/>
              </a:pPr>
              <a:t>‹N°›</a:t>
            </a:fld>
            <a:endParaRPr lang="da-DK"/>
          </a:p>
        </p:txBody>
      </p:sp>
    </p:spTree>
    <p:extLst>
      <p:ext uri="{BB962C8B-B14F-4D97-AF65-F5344CB8AC3E}">
        <p14:creationId xmlns:p14="http://schemas.microsoft.com/office/powerpoint/2010/main" val="2156225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41FBFA6D-B052-4384-B4AF-8F65DA84222E}" type="slidenum">
              <a:rPr lang="da-DK"/>
              <a:pPr>
                <a:defRPr/>
              </a:pPr>
              <a:t>‹N°›</a:t>
            </a:fld>
            <a:endParaRPr lang="da-DK"/>
          </a:p>
        </p:txBody>
      </p:sp>
    </p:spTree>
    <p:extLst>
      <p:ext uri="{BB962C8B-B14F-4D97-AF65-F5344CB8AC3E}">
        <p14:creationId xmlns:p14="http://schemas.microsoft.com/office/powerpoint/2010/main" val="30450235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A2CE1FD6-FA51-4C0B-9467-F1E9273B891E}" type="slidenum">
              <a:rPr lang="da-DK"/>
              <a:pPr>
                <a:defRPr/>
              </a:pPr>
              <a:t>‹N°›</a:t>
            </a:fld>
            <a:endParaRPr lang="da-DK"/>
          </a:p>
        </p:txBody>
      </p:sp>
    </p:spTree>
    <p:extLst>
      <p:ext uri="{BB962C8B-B14F-4D97-AF65-F5344CB8AC3E}">
        <p14:creationId xmlns:p14="http://schemas.microsoft.com/office/powerpoint/2010/main" val="217062396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4648200" y="1981200"/>
            <a:ext cx="3810000" cy="4114800"/>
          </a:xfrm>
        </p:spPr>
        <p:txBody>
          <a:bodyPr/>
          <a:lstStyle/>
          <a:p>
            <a:pPr lvl="0"/>
            <a:endParaRPr lang="fr-FR" noProof="0"/>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C7BAB35E-51A6-4685-AE4C-E5480AB09683}" type="slidenum">
              <a:rPr lang="da-DK"/>
              <a:pPr>
                <a:defRPr/>
              </a:pPr>
              <a:t>‹N°›</a:t>
            </a:fld>
            <a:endParaRPr lang="da-DK"/>
          </a:p>
        </p:txBody>
      </p:sp>
    </p:spTree>
    <p:extLst>
      <p:ext uri="{BB962C8B-B14F-4D97-AF65-F5344CB8AC3E}">
        <p14:creationId xmlns:p14="http://schemas.microsoft.com/office/powerpoint/2010/main" val="383872465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6A3680AB-D3D8-4A50-B4D4-53B81D2C421A}" type="slidenum">
              <a:rPr lang="da-DK"/>
              <a:pPr>
                <a:defRPr/>
              </a:pPr>
              <a:t>‹N°›</a:t>
            </a:fld>
            <a:endParaRPr lang="da-DK"/>
          </a:p>
        </p:txBody>
      </p:sp>
    </p:spTree>
    <p:extLst>
      <p:ext uri="{BB962C8B-B14F-4D97-AF65-F5344CB8AC3E}">
        <p14:creationId xmlns:p14="http://schemas.microsoft.com/office/powerpoint/2010/main" val="34215593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9812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648200" y="41148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p>
        </p:txBody>
      </p:sp>
      <p:sp>
        <p:nvSpPr>
          <p:cNvPr id="7" name="Rectangle 5"/>
          <p:cNvSpPr>
            <a:spLocks noGrp="1" noChangeArrowheads="1"/>
          </p:cNvSpPr>
          <p:nvPr>
            <p:ph type="ftr" sz="quarter" idx="11"/>
          </p:nvPr>
        </p:nvSpPr>
        <p:spPr>
          <a:ln/>
        </p:spPr>
        <p:txBody>
          <a:bodyPr/>
          <a:lstStyle>
            <a:lvl1pPr>
              <a:defRPr/>
            </a:lvl1pPr>
          </a:lstStyle>
          <a:p>
            <a:pPr>
              <a:defRPr/>
            </a:pPr>
            <a:endParaRPr lang="da-DK"/>
          </a:p>
        </p:txBody>
      </p:sp>
      <p:sp>
        <p:nvSpPr>
          <p:cNvPr id="8" name="Rectangle 6"/>
          <p:cNvSpPr>
            <a:spLocks noGrp="1" noChangeArrowheads="1"/>
          </p:cNvSpPr>
          <p:nvPr>
            <p:ph type="sldNum" sz="quarter" idx="12"/>
          </p:nvPr>
        </p:nvSpPr>
        <p:spPr>
          <a:ln/>
        </p:spPr>
        <p:txBody>
          <a:bodyPr/>
          <a:lstStyle>
            <a:lvl1pPr>
              <a:defRPr/>
            </a:lvl1pPr>
          </a:lstStyle>
          <a:p>
            <a:pPr>
              <a:defRPr/>
            </a:pPr>
            <a:fld id="{41B51DFF-1931-4733-A195-0AA6AC5AD1A1}" type="slidenum">
              <a:rPr lang="da-DK"/>
              <a:pPr>
                <a:defRPr/>
              </a:pPr>
              <a:t>‹N°›</a:t>
            </a:fld>
            <a:endParaRPr lang="da-DK"/>
          </a:p>
        </p:txBody>
      </p:sp>
    </p:spTree>
    <p:extLst>
      <p:ext uri="{BB962C8B-B14F-4D97-AF65-F5344CB8AC3E}">
        <p14:creationId xmlns:p14="http://schemas.microsoft.com/office/powerpoint/2010/main" val="141522767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Obj" preserve="1">
  <p:cSld name="Titre. 2 contenus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contenu 2"/>
          <p:cNvSpPr>
            <a:spLocks noGrp="1"/>
          </p:cNvSpPr>
          <p:nvPr>
            <p:ph sz="quarter" idx="1"/>
          </p:nvPr>
        </p:nvSpPr>
        <p:spPr>
          <a:xfrm>
            <a:off x="685800" y="19812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85800" y="41148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half" idx="3"/>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p>
        </p:txBody>
      </p:sp>
      <p:sp>
        <p:nvSpPr>
          <p:cNvPr id="7" name="Rectangle 5"/>
          <p:cNvSpPr>
            <a:spLocks noGrp="1" noChangeArrowheads="1"/>
          </p:cNvSpPr>
          <p:nvPr>
            <p:ph type="ftr" sz="quarter" idx="11"/>
          </p:nvPr>
        </p:nvSpPr>
        <p:spPr>
          <a:ln/>
        </p:spPr>
        <p:txBody>
          <a:bodyPr/>
          <a:lstStyle>
            <a:lvl1pPr>
              <a:defRPr/>
            </a:lvl1pPr>
          </a:lstStyle>
          <a:p>
            <a:pPr>
              <a:defRPr/>
            </a:pPr>
            <a:endParaRPr lang="da-DK"/>
          </a:p>
        </p:txBody>
      </p:sp>
      <p:sp>
        <p:nvSpPr>
          <p:cNvPr id="8" name="Rectangle 6"/>
          <p:cNvSpPr>
            <a:spLocks noGrp="1" noChangeArrowheads="1"/>
          </p:cNvSpPr>
          <p:nvPr>
            <p:ph type="sldNum" sz="quarter" idx="12"/>
          </p:nvPr>
        </p:nvSpPr>
        <p:spPr>
          <a:ln/>
        </p:spPr>
        <p:txBody>
          <a:bodyPr/>
          <a:lstStyle>
            <a:lvl1pPr>
              <a:defRPr/>
            </a:lvl1pPr>
          </a:lstStyle>
          <a:p>
            <a:pPr>
              <a:defRPr/>
            </a:pPr>
            <a:fld id="{38FFC5BB-5966-436B-9161-9E562D3014F0}" type="slidenum">
              <a:rPr lang="da-DK"/>
              <a:pPr>
                <a:defRPr/>
              </a:pPr>
              <a:t>‹N°›</a:t>
            </a:fld>
            <a:endParaRPr lang="da-DK"/>
          </a:p>
        </p:txBody>
      </p:sp>
    </p:spTree>
    <p:extLst>
      <p:ext uri="{BB962C8B-B14F-4D97-AF65-F5344CB8AC3E}">
        <p14:creationId xmlns:p14="http://schemas.microsoft.com/office/powerpoint/2010/main" val="185295376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9812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648200" y="41148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p>
        </p:txBody>
      </p:sp>
      <p:sp>
        <p:nvSpPr>
          <p:cNvPr id="7" name="Rectangle 5"/>
          <p:cNvSpPr>
            <a:spLocks noGrp="1" noChangeArrowheads="1"/>
          </p:cNvSpPr>
          <p:nvPr>
            <p:ph type="ftr" sz="quarter" idx="11"/>
          </p:nvPr>
        </p:nvSpPr>
        <p:spPr>
          <a:ln/>
        </p:spPr>
        <p:txBody>
          <a:bodyPr/>
          <a:lstStyle>
            <a:lvl1pPr>
              <a:defRPr/>
            </a:lvl1pPr>
          </a:lstStyle>
          <a:p>
            <a:pPr>
              <a:defRPr/>
            </a:pPr>
            <a:endParaRPr lang="da-DK"/>
          </a:p>
        </p:txBody>
      </p:sp>
      <p:sp>
        <p:nvSpPr>
          <p:cNvPr id="8" name="Rectangle 6"/>
          <p:cNvSpPr>
            <a:spLocks noGrp="1" noChangeArrowheads="1"/>
          </p:cNvSpPr>
          <p:nvPr>
            <p:ph type="sldNum" sz="quarter" idx="12"/>
          </p:nvPr>
        </p:nvSpPr>
        <p:spPr>
          <a:ln/>
        </p:spPr>
        <p:txBody>
          <a:bodyPr/>
          <a:lstStyle>
            <a:lvl1pPr>
              <a:defRPr/>
            </a:lvl1pPr>
          </a:lstStyle>
          <a:p>
            <a:pPr>
              <a:defRPr/>
            </a:pPr>
            <a:fld id="{54B2119B-60ED-4373-B64B-FDAB680AE4C7}" type="slidenum">
              <a:rPr lang="da-DK"/>
              <a:pPr>
                <a:defRPr/>
              </a:pPr>
              <a:t>‹N°›</a:t>
            </a:fld>
            <a:endParaRPr lang="da-DK"/>
          </a:p>
        </p:txBody>
      </p:sp>
    </p:spTree>
    <p:extLst>
      <p:ext uri="{BB962C8B-B14F-4D97-AF65-F5344CB8AC3E}">
        <p14:creationId xmlns:p14="http://schemas.microsoft.com/office/powerpoint/2010/main" val="343158720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85800" y="609600"/>
            <a:ext cx="7772400" cy="1143000"/>
          </a:xfrm>
        </p:spPr>
        <p:txBody>
          <a:bodyPr/>
          <a:lstStyle/>
          <a:p>
            <a:r>
              <a:rPr lang="fr-FR"/>
              <a:t>Cliquez pour modifier le style du titre</a:t>
            </a:r>
          </a:p>
        </p:txBody>
      </p:sp>
      <p:sp>
        <p:nvSpPr>
          <p:cNvPr id="3" name="Espace réservé du contenu 2"/>
          <p:cNvSpPr>
            <a:spLocks noGrp="1"/>
          </p:cNvSpPr>
          <p:nvPr>
            <p:ph sz="quarter" idx="1"/>
          </p:nvPr>
        </p:nvSpPr>
        <p:spPr>
          <a:xfrm>
            <a:off x="685800" y="19812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9812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85800" y="41148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4648200" y="41148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C1A1E929-F50E-4305-9F63-4825A3939191}" type="slidenum">
              <a:rPr lang="da-DK"/>
              <a:pPr>
                <a:defRPr/>
              </a:pPr>
              <a:t>‹N°›</a:t>
            </a:fld>
            <a:endParaRPr lang="da-DK"/>
          </a:p>
        </p:txBody>
      </p:sp>
    </p:spTree>
    <p:extLst>
      <p:ext uri="{BB962C8B-B14F-4D97-AF65-F5344CB8AC3E}">
        <p14:creationId xmlns:p14="http://schemas.microsoft.com/office/powerpoint/2010/main" val="36369182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2319321E-1060-4D31-BB30-353721A27B65}" type="datetimeFigureOut">
              <a:rPr lang="fr-FR" smtClean="0"/>
              <a:t>25/02/2016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CDEEA6-1814-48AE-A57D-DCC6F207A461}"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319321E-1060-4D31-BB30-353721A27B65}" type="datetimeFigureOut">
              <a:rPr lang="fr-FR" smtClean="0"/>
              <a:t>25/02/2016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CDEEA6-1814-48AE-A57D-DCC6F207A461}"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319321E-1060-4D31-BB30-353721A27B65}" type="datetimeFigureOut">
              <a:rPr lang="fr-FR" smtClean="0"/>
              <a:t>25/02/2016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BCDEEA6-1814-48AE-A57D-DCC6F207A461}"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2319321E-1060-4D31-BB30-353721A27B65}" type="datetimeFigureOut">
              <a:rPr lang="fr-FR" smtClean="0"/>
              <a:t>25/02/2016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BCDEEA6-1814-48AE-A57D-DCC6F207A461}"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319321E-1060-4D31-BB30-353721A27B65}" type="datetimeFigureOut">
              <a:rPr lang="fr-FR" smtClean="0"/>
              <a:t>25/02/2016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BCDEEA6-1814-48AE-A57D-DCC6F207A46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319321E-1060-4D31-BB30-353721A27B65}" type="datetimeFigureOut">
              <a:rPr lang="fr-FR" smtClean="0"/>
              <a:t>25/02/2016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CDEEA6-1814-48AE-A57D-DCC6F207A461}"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319321E-1060-4D31-BB30-353721A27B65}" type="datetimeFigureOut">
              <a:rPr lang="fr-FR" smtClean="0"/>
              <a:t>25/02/2016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CDEEA6-1814-48AE-A57D-DCC6F207A461}"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9321E-1060-4D31-BB30-353721A27B65}" type="datetimeFigureOut">
              <a:rPr lang="fr-FR" smtClean="0"/>
              <a:t>25/02/2016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DEEA6-1814-48AE-A57D-DCC6F207A461}"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da-DK"/>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da-DK"/>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FA66A655-02A0-44A4-BD64-8B09E221D8A8}" type="slidenum">
              <a:rPr lang="da-DK"/>
              <a:pPr>
                <a:defRPr/>
              </a:pPr>
              <a:t>‹N°›</a:t>
            </a:fld>
            <a:endParaRPr lang="da-DK"/>
          </a:p>
        </p:txBody>
      </p:sp>
    </p:spTree>
    <p:extLst>
      <p:ext uri="{BB962C8B-B14F-4D97-AF65-F5344CB8AC3E}">
        <p14:creationId xmlns:p14="http://schemas.microsoft.com/office/powerpoint/2010/main" val="38518308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8.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AURA</a:t>
            </a:r>
          </a:p>
        </p:txBody>
      </p:sp>
      <p:sp>
        <p:nvSpPr>
          <p:cNvPr id="3" name="Sous-titre 2"/>
          <p:cNvSpPr>
            <a:spLocks noGrp="1"/>
          </p:cNvSpPr>
          <p:nvPr>
            <p:ph type="subTitle" idx="1"/>
          </p:nvPr>
        </p:nvSpPr>
        <p:spPr/>
        <p:txBody>
          <a:bodyPr>
            <a:normAutofit fontScale="85000" lnSpcReduction="20000"/>
          </a:bodyPr>
          <a:lstStyle/>
          <a:p>
            <a:r>
              <a:rPr lang="fr-FR" dirty="0"/>
              <a:t>Design: Mario </a:t>
            </a:r>
            <a:r>
              <a:rPr lang="fr-FR" dirty="0" err="1"/>
              <a:t>Ferrarini</a:t>
            </a:r>
            <a:r>
              <a:rPr lang="fr-FR" dirty="0"/>
              <a:t>- 2015</a:t>
            </a:r>
          </a:p>
          <a:p>
            <a:endParaRPr lang="fr-FR" dirty="0"/>
          </a:p>
          <a:p>
            <a:r>
              <a:rPr lang="fr-FR" b="1" dirty="0"/>
              <a:t>FICHE TECHNIQUE </a:t>
            </a:r>
          </a:p>
          <a:p>
            <a:r>
              <a:rPr lang="fr-FR" dirty="0"/>
              <a:t> </a:t>
            </a:r>
            <a:r>
              <a:rPr lang="fr-FR" sz="1400" dirty="0"/>
              <a:t>02/2015</a:t>
            </a:r>
          </a:p>
          <a:p>
            <a:endParaRPr lang="fr-FR" dirty="0"/>
          </a:p>
        </p:txBody>
      </p:sp>
      <p:sp>
        <p:nvSpPr>
          <p:cNvPr id="4" name="Rectangle 2"/>
          <p:cNvSpPr txBox="1">
            <a:spLocks noChangeArrowheads="1"/>
          </p:cNvSpPr>
          <p:nvPr/>
        </p:nvSpPr>
        <p:spPr>
          <a:xfrm>
            <a:off x="827088" y="549275"/>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a-DK" sz="4400" b="1" i="0" u="none" strike="noStrike" kern="1200" cap="none" spc="0" normalizeH="0" baseline="0" noProof="0" dirty="0">
                <a:ln>
                  <a:noFill/>
                </a:ln>
                <a:effectLst/>
                <a:uLnTx/>
                <a:uFillTx/>
                <a:latin typeface="Century Gothic" pitchFamily="34" charset="0"/>
                <a:ea typeface="+mj-ea"/>
                <a:cs typeface="+mj-cs"/>
              </a:rPr>
              <a:t>CRASSEVIG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000" dirty="0"/>
              <a:t>Gamme de siège enveloppant pour restaurant, chambre, réunion, ainsi que pour l’habitat. Hauteur d’assise 46cm.</a:t>
            </a:r>
          </a:p>
          <a:p>
            <a:r>
              <a:rPr lang="fr-FR" sz="2000" dirty="0"/>
              <a:t>Existe en version bridge ou chaise avec manchette surbaissée lui procurant un aspect rassurant et accueillant.</a:t>
            </a:r>
          </a:p>
          <a:p>
            <a:r>
              <a:rPr lang="fr-FR" sz="2000" dirty="0"/>
              <a:t>Cadre d’assise en hêtre massif. Mousse polyuréthane CMHR de densité minimum 50kg procure un excellent soutien d’assise.</a:t>
            </a:r>
          </a:p>
          <a:p>
            <a:r>
              <a:rPr lang="fr-FR" sz="2000" dirty="0"/>
              <a:t>Dossier en multiplies moulé avec soutien lombaire ergonomique, recouvert de mousse polyuréthane CMHR non feu (BS 1 IM Crib 5).</a:t>
            </a:r>
          </a:p>
          <a:p>
            <a:r>
              <a:rPr lang="fr-FR" sz="2000" dirty="0"/>
              <a:t>Assise et dossier garnis tissu, vinyle ou cuir.</a:t>
            </a:r>
          </a:p>
          <a:p>
            <a:r>
              <a:rPr lang="fr-FR" sz="2000" dirty="0"/>
              <a:t>La chaise peut aussi être proposée avec assise et dossier en multiplies bois.</a:t>
            </a:r>
          </a:p>
          <a:p>
            <a:r>
              <a:rPr lang="fr-FR" sz="2000" dirty="0"/>
              <a:t>Patins plastique HDPE en standard. Téflon ou feutre sur demande.</a:t>
            </a:r>
          </a:p>
          <a:p>
            <a:r>
              <a:rPr lang="en-US" sz="2000" dirty="0" err="1"/>
              <a:t>Testé</a:t>
            </a:r>
            <a:r>
              <a:rPr lang="en-US" sz="2000" dirty="0"/>
              <a:t> pour usage </a:t>
            </a:r>
            <a:r>
              <a:rPr lang="en-US" sz="2000" dirty="0" err="1"/>
              <a:t>collectif</a:t>
            </a:r>
            <a:r>
              <a:rPr lang="en-US" sz="2000" dirty="0"/>
              <a:t> </a:t>
            </a:r>
            <a:r>
              <a:rPr lang="en-US" sz="2000" dirty="0" err="1"/>
              <a:t>sévère</a:t>
            </a:r>
            <a:endParaRPr lang="fr-FR" sz="2000" dirty="0"/>
          </a:p>
        </p:txBody>
      </p:sp>
      <p:sp>
        <p:nvSpPr>
          <p:cNvPr id="4" name="Titre 1"/>
          <p:cNvSpPr>
            <a:spLocks noGrp="1"/>
          </p:cNvSpPr>
          <p:nvPr>
            <p:ph type="title"/>
          </p:nvPr>
        </p:nvSpPr>
        <p:spPr/>
        <p:txBody>
          <a:bodyPr>
            <a:normAutofit/>
          </a:bodyPr>
          <a:lstStyle/>
          <a:p>
            <a:r>
              <a:rPr lang="fr-FR" dirty="0"/>
              <a:t>Gamme AURA – Descriptif général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Gamme AURA - Déclinaison</a:t>
            </a:r>
          </a:p>
        </p:txBody>
      </p:sp>
      <p:sp>
        <p:nvSpPr>
          <p:cNvPr id="3" name="Espace réservé du contenu 2"/>
          <p:cNvSpPr>
            <a:spLocks noGrp="1"/>
          </p:cNvSpPr>
          <p:nvPr>
            <p:ph idx="1"/>
          </p:nvPr>
        </p:nvSpPr>
        <p:spPr>
          <a:xfrm>
            <a:off x="457200" y="1268760"/>
            <a:ext cx="8229600" cy="5400600"/>
          </a:xfrm>
        </p:spPr>
        <p:txBody>
          <a:bodyPr>
            <a:normAutofit/>
          </a:bodyPr>
          <a:lstStyle/>
          <a:p>
            <a:r>
              <a:rPr lang="fr-FR" sz="2000" dirty="0"/>
              <a:t>La gamme se décline par les hauteurs de dossier:</a:t>
            </a:r>
          </a:p>
          <a:p>
            <a:pPr lvl="1"/>
            <a:r>
              <a:rPr lang="fr-FR" sz="1600" dirty="0"/>
              <a:t>84cm pour un soutien optimum tout en conservant une ligne contemporaine</a:t>
            </a:r>
          </a:p>
          <a:p>
            <a:pPr lvl="1"/>
            <a:r>
              <a:rPr lang="fr-FR" sz="1600" dirty="0"/>
              <a:t>120cm, </a:t>
            </a:r>
            <a:r>
              <a:rPr lang="fr-FR" sz="1600" dirty="0" err="1"/>
              <a:t>Executive</a:t>
            </a:r>
            <a:r>
              <a:rPr lang="fr-FR" sz="1600" dirty="0"/>
              <a:t>, pour une présence visuelle plus forte</a:t>
            </a:r>
          </a:p>
          <a:p>
            <a:endParaRPr lang="fr-FR" sz="2000" dirty="0"/>
          </a:p>
          <a:p>
            <a:endParaRPr lang="fr-FR" sz="2000" dirty="0"/>
          </a:p>
          <a:p>
            <a:endParaRPr lang="fr-FR" sz="2000" dirty="0"/>
          </a:p>
          <a:p>
            <a:endParaRPr lang="fr-FR" sz="2000" dirty="0"/>
          </a:p>
          <a:p>
            <a:r>
              <a:rPr lang="fr-FR" sz="2000" dirty="0"/>
              <a:t>ainsi que les choix de piétements:</a:t>
            </a:r>
          </a:p>
          <a:p>
            <a:pPr lvl="1"/>
            <a:r>
              <a:rPr lang="fr-FR" sz="1600" i="1" dirty="0"/>
              <a:t>Réf 4L</a:t>
            </a:r>
            <a:r>
              <a:rPr lang="fr-FR" sz="1600" dirty="0"/>
              <a:t>: piétement 4 pieds en  acier haute résistance ASF420 14x2, finition  chromé ou laqué époxy</a:t>
            </a:r>
          </a:p>
          <a:p>
            <a:pPr lvl="1"/>
            <a:r>
              <a:rPr lang="fr-FR" sz="1600" i="1" dirty="0"/>
              <a:t>Réf 4W</a:t>
            </a:r>
            <a:r>
              <a:rPr lang="fr-FR" sz="1600" dirty="0"/>
              <a:t>: quatre pieds bois massif en fuseau, finition chêne naturel ou teinté</a:t>
            </a:r>
          </a:p>
          <a:p>
            <a:pPr lvl="1"/>
            <a:r>
              <a:rPr lang="fr-FR" sz="1600" i="1" dirty="0"/>
              <a:t>Réf  PB</a:t>
            </a:r>
            <a:r>
              <a:rPr lang="fr-FR" sz="1600" dirty="0"/>
              <a:t>: piétement central  pivotant 360°, 4 branches patins ou roulettes, fonte d’aluminium laquée</a:t>
            </a:r>
          </a:p>
          <a:p>
            <a:pPr lvl="1"/>
            <a:r>
              <a:rPr lang="fr-FR" sz="1600" dirty="0"/>
              <a:t>Réf WP: piétement central pivotant 360°, 4 branches chêne naturel ou teinté</a:t>
            </a:r>
          </a:p>
          <a:p>
            <a:pPr lvl="1"/>
            <a:r>
              <a:rPr lang="fr-FR" sz="1600" i="1" dirty="0"/>
              <a:t>Réf  SW</a:t>
            </a:r>
            <a:r>
              <a:rPr lang="fr-FR" sz="1600" dirty="0"/>
              <a:t>: piétement central 5 branches aluminium poli sur roulettes,  réglable en hauteur par cartouche à gaz</a:t>
            </a:r>
          </a:p>
          <a:p>
            <a:pPr lvl="1"/>
            <a:r>
              <a:rPr lang="fr-FR" sz="1600" dirty="0"/>
              <a:t>Réf PM: flanc latéraux fermés garnis</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147" y="2411760"/>
            <a:ext cx="828821" cy="124323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054" y="2378593"/>
            <a:ext cx="847093" cy="127064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315" y="2218744"/>
            <a:ext cx="1138327" cy="1590337"/>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7810" y="2329766"/>
            <a:ext cx="952845" cy="1262974"/>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9501" y="2329766"/>
            <a:ext cx="1080120" cy="1437590"/>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3282" y="2209073"/>
            <a:ext cx="960106" cy="1440160"/>
          </a:xfrm>
          <a:prstGeom prst="rect">
            <a:avLst/>
          </a:prstGeom>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2635" y="2313296"/>
            <a:ext cx="960106" cy="1440160"/>
          </a:xfrm>
          <a:prstGeom prst="rect">
            <a:avLst/>
          </a:prstGeom>
        </p:spPr>
      </p:pic>
      <p:pic>
        <p:nvPicPr>
          <p:cNvPr id="11" name="Imag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59239" y="2366514"/>
            <a:ext cx="960106" cy="14401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CRASSEVIG – Matériaux &amp; certificats</a:t>
            </a:r>
          </a:p>
        </p:txBody>
      </p:sp>
      <p:sp>
        <p:nvSpPr>
          <p:cNvPr id="3" name="Espace réservé du contenu 2"/>
          <p:cNvSpPr>
            <a:spLocks noGrp="1"/>
          </p:cNvSpPr>
          <p:nvPr>
            <p:ph idx="1"/>
          </p:nvPr>
        </p:nvSpPr>
        <p:spPr/>
        <p:txBody>
          <a:bodyPr>
            <a:normAutofit lnSpcReduction="10000"/>
          </a:bodyPr>
          <a:lstStyle/>
          <a:p>
            <a:r>
              <a:rPr lang="fr-FR" sz="2000" dirty="0"/>
              <a:t>CRASSEVIG a obtenu la certification Iso 9001:2008</a:t>
            </a:r>
          </a:p>
          <a:p>
            <a:r>
              <a:rPr lang="fr-FR" sz="2000" dirty="0"/>
              <a:t>CRASSEVIG a obtenu la certification Iso 14001:2004</a:t>
            </a:r>
          </a:p>
          <a:p>
            <a:r>
              <a:rPr lang="fr-FR" sz="2000" dirty="0"/>
              <a:t>La provenance des bois utilisés par CRASSEVIG est garantie par la norme FSC-STD 40-004 v2.1 &amp; FSC-STD 40-003 v1.0, code de licence FSC-C110857</a:t>
            </a:r>
          </a:p>
          <a:p>
            <a:r>
              <a:rPr lang="fr-FR" sz="2000" dirty="0"/>
              <a:t>Toutes les teintes de bois sont à base aqueuse.</a:t>
            </a:r>
          </a:p>
          <a:p>
            <a:r>
              <a:rPr lang="fr-FR" sz="2000" dirty="0"/>
              <a:t>Les mousses utilisées sont CMHR traité au feu suivant norme BS</a:t>
            </a:r>
          </a:p>
          <a:p>
            <a:r>
              <a:rPr lang="fr-FR" sz="2000" dirty="0"/>
              <a:t>Tous les sièges sont testés par le laboratoire de référence en Italie CATAS. L’essentiels des modèles répondent aux critères les plus élevés des procédures pour usage collectif sévère.</a:t>
            </a:r>
          </a:p>
          <a:p>
            <a:r>
              <a:rPr lang="fr-FR" sz="2000" dirty="0"/>
              <a:t>Une copie de l’ensemble des ces tests et certificats  est  disponible sur demande.</a:t>
            </a:r>
          </a:p>
          <a:p>
            <a:r>
              <a:rPr lang="fr-FR" sz="2000" dirty="0"/>
              <a:t>L’ensemble de la production CRASSEVIG est réalisée en Italie avec l’objectif du zéro km, soit une utilisation des sous traitant les plus proches de l’usine située au cœur du Frioul, région spécialisée dans la production de chaises.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1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0752" y="836712"/>
            <a:ext cx="9505503" cy="6553696"/>
          </a:xfrm>
          <a:prstGeom prst="rect">
            <a:avLst/>
          </a:prstGeom>
          <a:noFill/>
          <a:ln w="9525">
            <a:noFill/>
            <a:miter lim="800000"/>
            <a:headEnd/>
            <a:tailEnd/>
          </a:ln>
        </p:spPr>
      </p:pic>
      <p:sp>
        <p:nvSpPr>
          <p:cNvPr id="40962" name="Rectangle 2"/>
          <p:cNvSpPr>
            <a:spLocks noGrp="1" noChangeArrowheads="1"/>
          </p:cNvSpPr>
          <p:nvPr>
            <p:ph type="title" sz="quarter"/>
          </p:nvPr>
        </p:nvSpPr>
        <p:spPr>
          <a:xfrm>
            <a:off x="0" y="115888"/>
            <a:ext cx="9144000" cy="1143000"/>
          </a:xfrm>
          <a:solidFill>
            <a:schemeClr val="bg2">
              <a:lumMod val="40000"/>
              <a:lumOff val="60000"/>
            </a:schemeClr>
          </a:solidFill>
        </p:spPr>
        <p:txBody>
          <a:bodyPr/>
          <a:lstStyle/>
          <a:p>
            <a:pPr eaLnBrk="1" hangingPunct="1">
              <a:defRPr/>
            </a:pPr>
            <a:r>
              <a:rPr lang="da-DK" dirty="0">
                <a:solidFill>
                  <a:srgbClr val="FFFFFF"/>
                </a:solidFill>
                <a:latin typeface="Century Gothic" pitchFamily="34" charset="0"/>
              </a:rPr>
              <a:t>Aura</a:t>
            </a:r>
            <a:br>
              <a:rPr lang="da-DK" dirty="0">
                <a:solidFill>
                  <a:srgbClr val="FFFFFF"/>
                </a:solidFill>
                <a:latin typeface="Century Gothic" pitchFamily="34" charset="0"/>
              </a:rPr>
            </a:br>
            <a:r>
              <a:rPr lang="da-DK" sz="2000" dirty="0">
                <a:solidFill>
                  <a:srgbClr val="FFFFFF"/>
                </a:solidFill>
                <a:latin typeface="Century Gothic" pitchFamily="34" charset="0"/>
              </a:rPr>
              <a:t>mario ferrarini</a:t>
            </a:r>
            <a:endParaRPr lang="fr-FR" sz="2000" dirty="0">
              <a:solidFill>
                <a:srgbClr val="FFFFFF"/>
              </a:solidFill>
              <a:latin typeface="Century Gothic" pitchFamily="34" charset="0"/>
            </a:endParaRPr>
          </a:p>
        </p:txBody>
      </p:sp>
    </p:spTree>
    <p:extLst>
      <p:ext uri="{BB962C8B-B14F-4D97-AF65-F5344CB8AC3E}">
        <p14:creationId xmlns:p14="http://schemas.microsoft.com/office/powerpoint/2010/main" val="19738758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42451" y="349360"/>
            <a:ext cx="4930775" cy="6535628"/>
          </a:xfrm>
          <a:prstGeom prst="rect">
            <a:avLst/>
          </a:prstGeom>
          <a:noFill/>
          <a:ln w="9525">
            <a:noFill/>
            <a:miter lim="800000"/>
            <a:headEnd/>
            <a:tailEnd/>
          </a:ln>
        </p:spPr>
      </p:pic>
      <p:pic>
        <p:nvPicPr>
          <p:cNvPr id="4608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812" y="547688"/>
            <a:ext cx="4480648" cy="6337300"/>
          </a:xfrm>
          <a:prstGeom prst="rect">
            <a:avLst/>
          </a:prstGeom>
          <a:noFill/>
          <a:ln w="9525">
            <a:noFill/>
            <a:miter lim="800000"/>
            <a:headEnd/>
            <a:tailEnd/>
          </a:ln>
        </p:spPr>
      </p:pic>
      <p:sp>
        <p:nvSpPr>
          <p:cNvPr id="40962" name="Rectangle 2"/>
          <p:cNvSpPr>
            <a:spLocks noGrp="1" noChangeArrowheads="1"/>
          </p:cNvSpPr>
          <p:nvPr>
            <p:ph type="title" sz="quarter"/>
          </p:nvPr>
        </p:nvSpPr>
        <p:spPr>
          <a:xfrm>
            <a:off x="0" y="115888"/>
            <a:ext cx="9144000" cy="1143000"/>
          </a:xfrm>
          <a:solidFill>
            <a:schemeClr val="bg2">
              <a:lumMod val="40000"/>
              <a:lumOff val="60000"/>
            </a:schemeClr>
          </a:solidFill>
        </p:spPr>
        <p:txBody>
          <a:bodyPr/>
          <a:lstStyle/>
          <a:p>
            <a:pPr eaLnBrk="1" hangingPunct="1">
              <a:defRPr/>
            </a:pPr>
            <a:r>
              <a:rPr lang="da-DK" dirty="0">
                <a:solidFill>
                  <a:srgbClr val="FFFFFF"/>
                </a:solidFill>
                <a:latin typeface="Century Gothic" pitchFamily="34" charset="0"/>
              </a:rPr>
              <a:t>Aura</a:t>
            </a:r>
            <a:br>
              <a:rPr lang="da-DK" dirty="0">
                <a:solidFill>
                  <a:srgbClr val="FFFFFF"/>
                </a:solidFill>
                <a:latin typeface="Century Gothic" pitchFamily="34" charset="0"/>
              </a:rPr>
            </a:br>
            <a:r>
              <a:rPr lang="da-DK" sz="2000" dirty="0">
                <a:solidFill>
                  <a:srgbClr val="FFFFFF"/>
                </a:solidFill>
                <a:latin typeface="Century Gothic" pitchFamily="34" charset="0"/>
              </a:rPr>
              <a:t>mario ferrarini</a:t>
            </a:r>
            <a:endParaRPr lang="fr-FR" sz="2000" dirty="0">
              <a:solidFill>
                <a:srgbClr val="FFFFFF"/>
              </a:solidFill>
              <a:latin typeface="Century Gothic" pitchFamily="34" charset="0"/>
            </a:endParaRPr>
          </a:p>
        </p:txBody>
      </p:sp>
      <p:sp>
        <p:nvSpPr>
          <p:cNvPr id="46085" name="Text Box 9"/>
          <p:cNvSpPr txBox="1">
            <a:spLocks noChangeArrowheads="1"/>
          </p:cNvSpPr>
          <p:nvPr/>
        </p:nvSpPr>
        <p:spPr bwMode="auto">
          <a:xfrm>
            <a:off x="1009650" y="6237288"/>
            <a:ext cx="3070071" cy="5847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AURA bridge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H84 4L – à partir de 588 €/HT</a:t>
            </a:r>
          </a:p>
        </p:txBody>
      </p:sp>
    </p:spTree>
    <p:extLst>
      <p:ext uri="{BB962C8B-B14F-4D97-AF65-F5344CB8AC3E}">
        <p14:creationId xmlns:p14="http://schemas.microsoft.com/office/powerpoint/2010/main" val="39816126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23928" y="-1323528"/>
            <a:ext cx="5938704" cy="8296857"/>
          </a:xfrm>
          <a:prstGeom prst="rect">
            <a:avLst/>
          </a:prstGeom>
          <a:noFill/>
          <a:ln w="9525">
            <a:noFill/>
            <a:miter lim="800000"/>
            <a:headEnd/>
            <a:tailEnd/>
          </a:ln>
        </p:spPr>
      </p:pic>
      <p:pic>
        <p:nvPicPr>
          <p:cNvPr id="4608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4544" y="921847"/>
            <a:ext cx="4480648" cy="5963537"/>
          </a:xfrm>
          <a:prstGeom prst="rect">
            <a:avLst/>
          </a:prstGeom>
          <a:noFill/>
          <a:ln w="9525">
            <a:noFill/>
            <a:miter lim="800000"/>
            <a:headEnd/>
            <a:tailEnd/>
          </a:ln>
        </p:spPr>
      </p:pic>
      <p:sp>
        <p:nvSpPr>
          <p:cNvPr id="40962" name="Rectangle 2"/>
          <p:cNvSpPr>
            <a:spLocks noGrp="1" noChangeArrowheads="1"/>
          </p:cNvSpPr>
          <p:nvPr>
            <p:ph type="title" sz="quarter"/>
          </p:nvPr>
        </p:nvSpPr>
        <p:spPr>
          <a:xfrm>
            <a:off x="-36512" y="0"/>
            <a:ext cx="9252520" cy="1258888"/>
          </a:xfrm>
          <a:solidFill>
            <a:schemeClr val="bg2">
              <a:lumMod val="40000"/>
              <a:lumOff val="60000"/>
            </a:schemeClr>
          </a:solidFill>
        </p:spPr>
        <p:txBody>
          <a:bodyPr/>
          <a:lstStyle/>
          <a:p>
            <a:pPr eaLnBrk="1" hangingPunct="1">
              <a:defRPr/>
            </a:pPr>
            <a:r>
              <a:rPr lang="da-DK" dirty="0">
                <a:solidFill>
                  <a:srgbClr val="FFFFFF"/>
                </a:solidFill>
                <a:latin typeface="Century Gothic" pitchFamily="34" charset="0"/>
              </a:rPr>
              <a:t>Aura</a:t>
            </a:r>
            <a:br>
              <a:rPr lang="da-DK" dirty="0">
                <a:solidFill>
                  <a:srgbClr val="FFFFFF"/>
                </a:solidFill>
                <a:latin typeface="Century Gothic" pitchFamily="34" charset="0"/>
              </a:rPr>
            </a:br>
            <a:r>
              <a:rPr lang="da-DK" sz="2000" dirty="0">
                <a:solidFill>
                  <a:srgbClr val="FFFFFF"/>
                </a:solidFill>
                <a:latin typeface="Century Gothic" pitchFamily="34" charset="0"/>
              </a:rPr>
              <a:t>mario ferrarini</a:t>
            </a:r>
            <a:endParaRPr lang="fr-FR" sz="2000" dirty="0">
              <a:solidFill>
                <a:srgbClr val="FFFFFF"/>
              </a:solidFill>
              <a:latin typeface="Century Gothic" pitchFamily="34" charset="0"/>
            </a:endParaRPr>
          </a:p>
        </p:txBody>
      </p:sp>
      <p:sp>
        <p:nvSpPr>
          <p:cNvPr id="46085" name="Text Box 9"/>
          <p:cNvSpPr txBox="1">
            <a:spLocks noChangeArrowheads="1"/>
          </p:cNvSpPr>
          <p:nvPr/>
        </p:nvSpPr>
        <p:spPr bwMode="auto">
          <a:xfrm>
            <a:off x="1009650" y="6237288"/>
            <a:ext cx="3102131" cy="5847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AURA bridge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H84 PB – à partir de 688 €/HT</a:t>
            </a:r>
          </a:p>
        </p:txBody>
      </p:sp>
      <p:sp>
        <p:nvSpPr>
          <p:cNvPr id="6" name="Text Box 9"/>
          <p:cNvSpPr txBox="1">
            <a:spLocks noChangeArrowheads="1"/>
          </p:cNvSpPr>
          <p:nvPr/>
        </p:nvSpPr>
        <p:spPr bwMode="auto">
          <a:xfrm>
            <a:off x="5652120" y="6237287"/>
            <a:ext cx="3095719" cy="5847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AURA chaise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H84 FU – à partir de 443 €/HT</a:t>
            </a:r>
          </a:p>
        </p:txBody>
      </p:sp>
    </p:spTree>
    <p:extLst>
      <p:ext uri="{BB962C8B-B14F-4D97-AF65-F5344CB8AC3E}">
        <p14:creationId xmlns:p14="http://schemas.microsoft.com/office/powerpoint/2010/main" val="5111682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30669" y="843275"/>
            <a:ext cx="4009816" cy="6014725"/>
          </a:xfrm>
          <a:prstGeom prst="rect">
            <a:avLst/>
          </a:prstGeom>
          <a:noFill/>
          <a:ln w="9525">
            <a:noFill/>
            <a:miter lim="800000"/>
            <a:headEnd/>
            <a:tailEnd/>
          </a:ln>
        </p:spPr>
      </p:pic>
      <p:pic>
        <p:nvPicPr>
          <p:cNvPr id="4608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1520" y="921846"/>
            <a:ext cx="3975691" cy="5963537"/>
          </a:xfrm>
          <a:prstGeom prst="rect">
            <a:avLst/>
          </a:prstGeom>
          <a:noFill/>
          <a:ln w="9525">
            <a:noFill/>
            <a:miter lim="800000"/>
            <a:headEnd/>
            <a:tailEnd/>
          </a:ln>
        </p:spPr>
      </p:pic>
      <p:sp>
        <p:nvSpPr>
          <p:cNvPr id="40962" name="Rectangle 2"/>
          <p:cNvSpPr>
            <a:spLocks noGrp="1" noChangeArrowheads="1"/>
          </p:cNvSpPr>
          <p:nvPr>
            <p:ph type="title" sz="quarter"/>
          </p:nvPr>
        </p:nvSpPr>
        <p:spPr>
          <a:xfrm>
            <a:off x="-36512" y="0"/>
            <a:ext cx="9252520" cy="1258888"/>
          </a:xfrm>
          <a:solidFill>
            <a:schemeClr val="bg2">
              <a:lumMod val="40000"/>
              <a:lumOff val="60000"/>
            </a:schemeClr>
          </a:solidFill>
        </p:spPr>
        <p:txBody>
          <a:bodyPr/>
          <a:lstStyle/>
          <a:p>
            <a:pPr eaLnBrk="1" hangingPunct="1">
              <a:defRPr/>
            </a:pPr>
            <a:r>
              <a:rPr lang="da-DK" dirty="0">
                <a:solidFill>
                  <a:srgbClr val="FFFFFF"/>
                </a:solidFill>
                <a:latin typeface="Century Gothic" pitchFamily="34" charset="0"/>
              </a:rPr>
              <a:t>Aura</a:t>
            </a:r>
            <a:br>
              <a:rPr lang="da-DK" dirty="0">
                <a:solidFill>
                  <a:srgbClr val="FFFFFF"/>
                </a:solidFill>
                <a:latin typeface="Century Gothic" pitchFamily="34" charset="0"/>
              </a:rPr>
            </a:br>
            <a:r>
              <a:rPr lang="da-DK" sz="2000" dirty="0">
                <a:solidFill>
                  <a:srgbClr val="FFFFFF"/>
                </a:solidFill>
                <a:latin typeface="Century Gothic" pitchFamily="34" charset="0"/>
              </a:rPr>
              <a:t>mario ferrarini</a:t>
            </a:r>
            <a:endParaRPr lang="fr-FR" sz="2000" dirty="0">
              <a:solidFill>
                <a:srgbClr val="FFFFFF"/>
              </a:solidFill>
              <a:latin typeface="Century Gothic" pitchFamily="34" charset="0"/>
            </a:endParaRPr>
          </a:p>
        </p:txBody>
      </p:sp>
      <p:sp>
        <p:nvSpPr>
          <p:cNvPr id="46085" name="Text Box 9"/>
          <p:cNvSpPr txBox="1">
            <a:spLocks noChangeArrowheads="1"/>
          </p:cNvSpPr>
          <p:nvPr/>
        </p:nvSpPr>
        <p:spPr bwMode="auto">
          <a:xfrm>
            <a:off x="1009650" y="6237288"/>
            <a:ext cx="3002745" cy="5847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AURA bridge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H84 W– à partir de 790 €/HT</a:t>
            </a:r>
          </a:p>
        </p:txBody>
      </p:sp>
      <p:sp>
        <p:nvSpPr>
          <p:cNvPr id="6" name="Text Box 9"/>
          <p:cNvSpPr txBox="1">
            <a:spLocks noChangeArrowheads="1"/>
          </p:cNvSpPr>
          <p:nvPr/>
        </p:nvSpPr>
        <p:spPr bwMode="auto">
          <a:xfrm>
            <a:off x="5652120" y="6237287"/>
            <a:ext cx="3095719" cy="5847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AURA bridge PM Meeting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H84 FU – à partir de 760 €/HT</a:t>
            </a:r>
          </a:p>
        </p:txBody>
      </p:sp>
    </p:spTree>
    <p:extLst>
      <p:ext uri="{BB962C8B-B14F-4D97-AF65-F5344CB8AC3E}">
        <p14:creationId xmlns:p14="http://schemas.microsoft.com/office/powerpoint/2010/main" val="36753727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2586" y="1351343"/>
            <a:ext cx="3608442" cy="5412664"/>
          </a:xfrm>
          <a:prstGeom prst="rect">
            <a:avLst/>
          </a:prstGeom>
          <a:noFill/>
          <a:ln w="9525">
            <a:noFill/>
            <a:miter lim="800000"/>
            <a:headEnd/>
            <a:tailEnd/>
          </a:ln>
        </p:spPr>
      </p:pic>
      <p:sp>
        <p:nvSpPr>
          <p:cNvPr id="40962" name="Rectangle 2"/>
          <p:cNvSpPr>
            <a:spLocks noGrp="1" noChangeArrowheads="1"/>
          </p:cNvSpPr>
          <p:nvPr>
            <p:ph type="title" sz="quarter"/>
          </p:nvPr>
        </p:nvSpPr>
        <p:spPr>
          <a:xfrm>
            <a:off x="-36512" y="0"/>
            <a:ext cx="9252520" cy="1258888"/>
          </a:xfrm>
          <a:solidFill>
            <a:schemeClr val="bg2">
              <a:lumMod val="40000"/>
              <a:lumOff val="60000"/>
            </a:schemeClr>
          </a:solidFill>
        </p:spPr>
        <p:txBody>
          <a:bodyPr/>
          <a:lstStyle/>
          <a:p>
            <a:pPr eaLnBrk="1" hangingPunct="1">
              <a:defRPr/>
            </a:pPr>
            <a:r>
              <a:rPr lang="da-DK" dirty="0">
                <a:solidFill>
                  <a:srgbClr val="FFFFFF"/>
                </a:solidFill>
                <a:latin typeface="Century Gothic" pitchFamily="34" charset="0"/>
              </a:rPr>
              <a:t>Aura</a:t>
            </a:r>
            <a:br>
              <a:rPr lang="da-DK" dirty="0">
                <a:solidFill>
                  <a:srgbClr val="FFFFFF"/>
                </a:solidFill>
                <a:latin typeface="Century Gothic" pitchFamily="34" charset="0"/>
              </a:rPr>
            </a:br>
            <a:r>
              <a:rPr lang="da-DK" sz="2000" dirty="0">
                <a:solidFill>
                  <a:srgbClr val="FFFFFF"/>
                </a:solidFill>
                <a:latin typeface="Century Gothic" pitchFamily="34" charset="0"/>
              </a:rPr>
              <a:t>mario ferrarini</a:t>
            </a:r>
            <a:endParaRPr lang="fr-FR" sz="2000" dirty="0">
              <a:solidFill>
                <a:srgbClr val="FFFFFF"/>
              </a:solidFill>
              <a:latin typeface="Century Gothic" pitchFamily="34" charset="0"/>
            </a:endParaRPr>
          </a:p>
        </p:txBody>
      </p:sp>
      <p:sp>
        <p:nvSpPr>
          <p:cNvPr id="6" name="Text Box 9"/>
          <p:cNvSpPr txBox="1">
            <a:spLocks noChangeArrowheads="1"/>
          </p:cNvSpPr>
          <p:nvPr/>
        </p:nvSpPr>
        <p:spPr bwMode="auto">
          <a:xfrm>
            <a:off x="5652120" y="6237287"/>
            <a:ext cx="3095719" cy="5847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AURA bridge PM Meeting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H84 FU – à partir de 760 €/HT</a:t>
            </a:r>
          </a:p>
        </p:txBody>
      </p:sp>
      <p:pic>
        <p:nvPicPr>
          <p:cNvPr id="4608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63757" y="1351343"/>
            <a:ext cx="3608443" cy="5412664"/>
          </a:xfrm>
          <a:prstGeom prst="rect">
            <a:avLst/>
          </a:prstGeom>
          <a:noFill/>
          <a:ln w="9525">
            <a:noFill/>
            <a:miter lim="800000"/>
            <a:headEnd/>
            <a:tailEnd/>
          </a:ln>
        </p:spPr>
      </p:pic>
      <p:pic>
        <p:nvPicPr>
          <p:cNvPr id="4608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15323" y="1350200"/>
            <a:ext cx="3609205" cy="5413807"/>
          </a:xfrm>
          <a:prstGeom prst="rect">
            <a:avLst/>
          </a:prstGeom>
          <a:noFill/>
          <a:ln w="9525">
            <a:noFill/>
            <a:miter lim="800000"/>
            <a:headEnd/>
            <a:tailEnd/>
          </a:ln>
        </p:spPr>
      </p:pic>
      <p:sp>
        <p:nvSpPr>
          <p:cNvPr id="46085" name="Text Box 9"/>
          <p:cNvSpPr txBox="1">
            <a:spLocks noChangeArrowheads="1"/>
          </p:cNvSpPr>
          <p:nvPr/>
        </p:nvSpPr>
        <p:spPr bwMode="auto">
          <a:xfrm>
            <a:off x="1009650" y="6237288"/>
            <a:ext cx="5186119" cy="58477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AURA </a:t>
            </a:r>
            <a:r>
              <a:rPr kumimoji="0" lang="fr-FR" sz="1600" b="0" i="0" u="none" strike="noStrike" kern="0" cap="none" spc="0" normalizeH="0" baseline="0" noProof="0" dirty="0" err="1">
                <a:ln>
                  <a:noFill/>
                </a:ln>
                <a:solidFill>
                  <a:schemeClr val="tx1"/>
                </a:solidFill>
                <a:effectLst/>
                <a:uLnTx/>
                <a:uFillTx/>
              </a:rPr>
              <a:t>Executive</a:t>
            </a:r>
            <a:r>
              <a:rPr kumimoji="0" lang="fr-FR" sz="1600" b="0" i="0" u="none" strike="noStrike" kern="0" cap="none" spc="0" normalizeH="0" baseline="0" noProof="0" dirty="0">
                <a:ln>
                  <a:noFill/>
                </a:ln>
                <a:solidFill>
                  <a:schemeClr val="tx1"/>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tx1"/>
                </a:solidFill>
                <a:effectLst/>
                <a:uLnTx/>
                <a:uFillTx/>
              </a:rPr>
              <a:t>H120 W– à partir de 785 €/HT – cuir 1300 €/HT</a:t>
            </a:r>
          </a:p>
        </p:txBody>
      </p:sp>
    </p:spTree>
    <p:extLst>
      <p:ext uri="{BB962C8B-B14F-4D97-AF65-F5344CB8AC3E}">
        <p14:creationId xmlns:p14="http://schemas.microsoft.com/office/powerpoint/2010/main" val="2221643597"/>
      </p:ext>
    </p:extLst>
  </p:cSld>
  <p:clrMapOvr>
    <a:masterClrMapping/>
  </p:clrMapOv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design">
  <a:themeElements>
    <a:clrScheme name="">
      <a:dk1>
        <a:srgbClr val="000000"/>
      </a:dk1>
      <a:lt1>
        <a:srgbClr val="FF6600"/>
      </a:lt1>
      <a:dk2>
        <a:srgbClr val="000000"/>
      </a:dk2>
      <a:lt2>
        <a:srgbClr val="808080"/>
      </a:lt2>
      <a:accent1>
        <a:srgbClr val="00CC99"/>
      </a:accent1>
      <a:accent2>
        <a:srgbClr val="3333CC"/>
      </a:accent2>
      <a:accent3>
        <a:srgbClr val="FFB8AA"/>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2800" b="0" i="0" u="none" strike="noStrike" cap="none" normalizeH="0" baseline="0" smtClean="0">
            <a:ln>
              <a:noFill/>
            </a:ln>
            <a:solidFill>
              <a:srgbClr val="FFFFFF"/>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2800" b="0" i="0" u="none" strike="noStrike" cap="none" normalizeH="0" baseline="0" smtClean="0">
            <a:ln>
              <a:noFill/>
            </a:ln>
            <a:solidFill>
              <a:srgbClr val="FFFFFF"/>
            </a:solidFill>
            <a:effectLst/>
            <a:latin typeface="Century Gothic" pitchFamily="34"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TotalTime>
  <Words>515</Words>
  <Application>Microsoft Office PowerPoint</Application>
  <PresentationFormat>Affichage à l'écran (4:3)</PresentationFormat>
  <Paragraphs>58</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9</vt:i4>
      </vt:variant>
    </vt:vector>
  </HeadingPairs>
  <TitlesOfParts>
    <vt:vector size="15" baseType="lpstr">
      <vt:lpstr>Arial</vt:lpstr>
      <vt:lpstr>Calibri</vt:lpstr>
      <vt:lpstr>Century Gothic</vt:lpstr>
      <vt:lpstr>Times New Roman</vt:lpstr>
      <vt:lpstr>Thème Office</vt:lpstr>
      <vt:lpstr>Standarddesign</vt:lpstr>
      <vt:lpstr>AURA</vt:lpstr>
      <vt:lpstr>Gamme AURA – Descriptif général</vt:lpstr>
      <vt:lpstr>Gamme AURA - Déclinaison</vt:lpstr>
      <vt:lpstr>CRASSEVIG – Matériaux &amp; certificats</vt:lpstr>
      <vt:lpstr>Aura mario ferrarini</vt:lpstr>
      <vt:lpstr>Aura mario ferrarini</vt:lpstr>
      <vt:lpstr>Aura mario ferrarini</vt:lpstr>
      <vt:lpstr>Aura mario ferrarini</vt:lpstr>
      <vt:lpstr>Aura mario ferrarini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AXEL</dc:title>
  <dc:creator>afc</dc:creator>
  <cp:lastModifiedBy>frederic cabantous</cp:lastModifiedBy>
  <cp:revision>6</cp:revision>
  <dcterms:created xsi:type="dcterms:W3CDTF">2014-05-18T16:57:58Z</dcterms:created>
  <dcterms:modified xsi:type="dcterms:W3CDTF">2016-02-25T12:11:11Z</dcterms:modified>
</cp:coreProperties>
</file>